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9" r:id="rId4"/>
    <p:sldId id="263" r:id="rId5"/>
    <p:sldId id="260" r:id="rId6"/>
    <p:sldId id="262" r:id="rId7"/>
    <p:sldId id="264" r:id="rId8"/>
    <p:sldId id="265" r:id="rId9"/>
    <p:sldId id="267" r:id="rId10"/>
    <p:sldId id="268" r:id="rId11"/>
    <p:sldId id="269" r:id="rId12"/>
    <p:sldId id="258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95"/>
    <p:restoredTop sz="94694"/>
  </p:normalViewPr>
  <p:slideViewPr>
    <p:cSldViewPr snapToGrid="0">
      <p:cViewPr varScale="1">
        <p:scale>
          <a:sx n="97" d="100"/>
          <a:sy n="97" d="100"/>
        </p:scale>
        <p:origin x="20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D307FC-05F9-D84A-84D4-C6DD7C1C633A}" type="datetimeFigureOut">
              <a:rPr lang="de-DE" smtClean="0"/>
              <a:t>17.10.24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922904-A0E6-0349-A7B5-D1969259B33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2850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922904-A0E6-0349-A7B5-D1969259B33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7871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A1FD2-BC77-A54E-8578-8B22F6C11D0B}" type="datetime1">
              <a:rPr lang="de-DE" smtClean="0"/>
              <a:t>17.10.24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‹Nr.›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353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C7C6A-4086-2A48-8A29-F3CF561B1EE5}" type="datetime1">
              <a:rPr lang="de-DE" smtClean="0"/>
              <a:t>17.10.24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59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442FB-17E2-D349-A340-52DF876D8721}" type="datetime1">
              <a:rPr lang="de-DE" smtClean="0"/>
              <a:t>17.10.24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04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AF505-F3F7-0541-A755-4F44AB228BEF}" type="datetime1">
              <a:rPr lang="de-DE" smtClean="0"/>
              <a:t>17.10.24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140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735E5-A9FC-324D-AE64-F943B165A6ED}" type="datetime1">
              <a:rPr lang="de-DE" smtClean="0"/>
              <a:t>17.10.24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062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CB439-DA11-D547-9EB1-D7DCCB950D23}" type="datetime1">
              <a:rPr lang="de-DE" smtClean="0"/>
              <a:t>17.10.24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42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39C71-60B1-7A4A-A668-3C0333A11CEA}" type="datetime1">
              <a:rPr lang="de-DE" smtClean="0"/>
              <a:t>17.10.24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49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E4A3E-1295-D84F-AF73-03B7EC9A4117}" type="datetime1">
              <a:rPr lang="de-DE" smtClean="0"/>
              <a:t>17.10.24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29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AD899-E1B6-A84D-9CDA-A5ACA7012D29}" type="datetime1">
              <a:rPr lang="de-DE" smtClean="0"/>
              <a:t>17.10.24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8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C6D80-D451-8140-9F67-7DA9FD7E26D1}" type="datetime1">
              <a:rPr lang="de-DE" smtClean="0"/>
              <a:t>17.10.24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726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ACFB0-0FF9-B444-AB42-64D12C186D82}" type="datetime1">
              <a:rPr lang="de-DE" smtClean="0"/>
              <a:t>17.10.24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‹Nr.›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91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6E2B096A-E161-7C45-877A-4AFD03406DD6}" type="datetime1">
              <a:rPr lang="de-DE" smtClean="0"/>
              <a:t>17.10.24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6289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xyz123.ngrok.io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0C04237-153A-4A4F-A7E9-6926B66F8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Feuerwerk, Licht enthält.&#10;&#10;Automatisch generierte Beschreibung mit mittlerer Zuverlässigkeit">
            <a:extLst>
              <a:ext uri="{FF2B5EF4-FFF2-40B4-BE49-F238E27FC236}">
                <a16:creationId xmlns:a16="http://schemas.microsoft.com/office/drawing/2014/main" id="{2624CB1B-B36A-6E2F-C6D9-0FC7AE21C4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511" b="7219"/>
          <a:stretch/>
        </p:blipFill>
        <p:spPr>
          <a:xfrm>
            <a:off x="20" y="-3"/>
            <a:ext cx="12191980" cy="6858001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0BD1D87-EF65-4284-8DA1-D14D55487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5FDE927-9331-169B-D179-B2F49CEBE3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5714999" cy="283240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e-DE" sz="3700" b="1" i="0" dirty="0">
                <a:solidFill>
                  <a:srgbClr val="FFFFFF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" pitchFamily="2" charset="0"/>
              </a:rPr>
              <a:t>Deep Learning: Image Classification </a:t>
            </a:r>
            <a:r>
              <a:rPr lang="de-DE" sz="3700" b="1" i="0" dirty="0" err="1">
                <a:solidFill>
                  <a:srgbClr val="FFFFFF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" pitchFamily="2" charset="0"/>
              </a:rPr>
              <a:t>with</a:t>
            </a:r>
            <a:r>
              <a:rPr lang="de-DE" sz="3700" b="1" i="0" dirty="0">
                <a:solidFill>
                  <a:srgbClr val="FFFFFF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" pitchFamily="2" charset="0"/>
              </a:rPr>
              <a:t> CNN</a:t>
            </a:r>
            <a:br>
              <a:rPr lang="de-DE" sz="3700" b="1" i="0" dirty="0">
                <a:solidFill>
                  <a:srgbClr val="FFFFFF"/>
                </a:solidFill>
                <a:effectLst/>
                <a:latin typeface="-apple-system"/>
              </a:rPr>
            </a:br>
            <a:endParaRPr lang="de-DE" sz="3700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C8E966C-C7CE-AFF1-3107-B2B62A388E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4708" y="4744277"/>
            <a:ext cx="2761431" cy="1404731"/>
          </a:xfrm>
        </p:spPr>
        <p:txBody>
          <a:bodyPr anchor="b">
            <a:noAutofit/>
          </a:bodyPr>
          <a:lstStyle/>
          <a:p>
            <a:r>
              <a:rPr lang="de-DE" sz="2000" b="1" dirty="0">
                <a:solidFill>
                  <a:srgbClr val="FFFFFF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" pitchFamily="2" charset="0"/>
              </a:rPr>
              <a:t>BY DUSAN DOKIC</a:t>
            </a:r>
          </a:p>
          <a:p>
            <a:r>
              <a:rPr lang="de-DE" sz="2000" b="1" dirty="0">
                <a:solidFill>
                  <a:srgbClr val="FFFFFF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" pitchFamily="2" charset="0"/>
              </a:rPr>
              <a:t>KEREM SENLER</a:t>
            </a:r>
          </a:p>
          <a:p>
            <a:r>
              <a:rPr lang="de-DE" sz="2000" b="1" dirty="0">
                <a:solidFill>
                  <a:srgbClr val="FFFFFF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" pitchFamily="2" charset="0"/>
              </a:rPr>
              <a:t>&amp; JULIA NUSS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7CA8974-7BA7-4828-89E2-6DAD7353B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AA846E3F-B176-741F-80A0-7188E52BD5B2}"/>
              </a:ext>
            </a:extLst>
          </p:cNvPr>
          <p:cNvSpPr txBox="1">
            <a:spLocks/>
          </p:cNvSpPr>
          <p:nvPr/>
        </p:nvSpPr>
        <p:spPr>
          <a:xfrm>
            <a:off x="1134708" y="3735211"/>
            <a:ext cx="3293667" cy="5565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b="1" dirty="0">
                <a:solidFill>
                  <a:srgbClr val="09FCFF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" pitchFamily="2" charset="0"/>
              </a:rPr>
              <a:t>PROJECT WEEK 6</a:t>
            </a:r>
          </a:p>
        </p:txBody>
      </p:sp>
    </p:spTree>
    <p:extLst>
      <p:ext uri="{BB962C8B-B14F-4D97-AF65-F5344CB8AC3E}">
        <p14:creationId xmlns:p14="http://schemas.microsoft.com/office/powerpoint/2010/main" val="3240768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CA86C8-0A44-F296-D57C-1DB128258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7501BCE6-921D-DFCB-277E-DD5C15AB2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0A97645-6C4E-D93C-69E0-9864E35EB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EAAADB1A-DBA1-A7F0-C0BA-5D94DC4C3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10</a:t>
            </a:fld>
            <a:endParaRPr lang="en-US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477681A-568F-A7FC-6207-8E65F0FEB211}"/>
              </a:ext>
            </a:extLst>
          </p:cNvPr>
          <p:cNvSpPr/>
          <p:nvPr/>
        </p:nvSpPr>
        <p:spPr>
          <a:xfrm>
            <a:off x="1032772" y="642728"/>
            <a:ext cx="7170324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de-DE" sz="3600" b="1" dirty="0">
                <a:ln w="0"/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CHALLENGES &amp; OBSTACLES</a:t>
            </a:r>
            <a:endParaRPr lang="de-DE" sz="3600" b="1" cap="none" spc="0" dirty="0">
              <a:ln w="0"/>
              <a:solidFill>
                <a:schemeClr val="tx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B56D5D4-39FE-8A7A-B80A-DBF706B39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473208"/>
            <a:ext cx="9905999" cy="4698992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C7C8C9"/>
                </a:solidFill>
                <a:effectLst/>
                <a:latin typeface="Helvetica" pitchFamily="2" charset="0"/>
              </a:rPr>
              <a:t>Transfer Learning </a:t>
            </a:r>
            <a:r>
              <a:rPr lang="de-DE" dirty="0" err="1">
                <a:solidFill>
                  <a:srgbClr val="C7C8C9"/>
                </a:solidFill>
                <a:effectLst/>
                <a:latin typeface="Helvetica" pitchFamily="2" charset="0"/>
              </a:rPr>
              <a:t>didn‘t</a:t>
            </a:r>
            <a:r>
              <a:rPr lang="de-DE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effectLst/>
                <a:latin typeface="Helvetica" pitchFamily="2" charset="0"/>
              </a:rPr>
              <a:t>show</a:t>
            </a:r>
            <a:r>
              <a:rPr lang="de-DE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effectLst/>
                <a:latin typeface="Helvetica" pitchFamily="2" charset="0"/>
              </a:rPr>
              <a:t>any</a:t>
            </a:r>
            <a:r>
              <a:rPr lang="de-DE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effectLst/>
                <a:latin typeface="Helvetica" pitchFamily="2" charset="0"/>
              </a:rPr>
              <a:t>good</a:t>
            </a:r>
            <a:r>
              <a:rPr lang="de-DE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effectLst/>
                <a:latin typeface="Helvetica" pitchFamily="2" charset="0"/>
              </a:rPr>
              <a:t>results</a:t>
            </a:r>
            <a:endParaRPr lang="de-DE" dirty="0">
              <a:solidFill>
                <a:srgbClr val="C7C8C9"/>
              </a:solidFill>
              <a:effectLst/>
              <a:latin typeface="Helvetica" pitchFamily="2" charset="0"/>
            </a:endParaRPr>
          </a:p>
          <a:p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In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general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it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was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hard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to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train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the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model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and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reaching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a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result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of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more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than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80% was impossible</a:t>
            </a:r>
          </a:p>
          <a:p>
            <a:r>
              <a:rPr lang="de-DE" dirty="0">
                <a:solidFill>
                  <a:srgbClr val="C7C8C9"/>
                </a:solidFill>
                <a:effectLst/>
                <a:latin typeface="Helvetica" pitchFamily="2" charset="0"/>
              </a:rPr>
              <a:t>Training </a:t>
            </a:r>
            <a:r>
              <a:rPr lang="de-DE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effectLst/>
                <a:latin typeface="Helvetica" pitchFamily="2" charset="0"/>
              </a:rPr>
              <a:t>models</a:t>
            </a:r>
            <a:r>
              <a:rPr lang="de-DE" dirty="0">
                <a:solidFill>
                  <a:srgbClr val="C7C8C9"/>
                </a:solidFill>
                <a:effectLst/>
                <a:latin typeface="Helvetica" pitchFamily="2" charset="0"/>
              </a:rPr>
              <a:t> was </a:t>
            </a:r>
            <a:r>
              <a:rPr lang="de-DE" dirty="0" err="1">
                <a:solidFill>
                  <a:srgbClr val="C7C8C9"/>
                </a:solidFill>
                <a:effectLst/>
                <a:latin typeface="Helvetica" pitchFamily="2" charset="0"/>
              </a:rPr>
              <a:t>extremely</a:t>
            </a:r>
            <a:r>
              <a:rPr lang="de-DE" dirty="0">
                <a:solidFill>
                  <a:srgbClr val="C7C8C9"/>
                </a:solidFill>
                <a:effectLst/>
                <a:latin typeface="Helvetica" pitchFamily="2" charset="0"/>
              </a:rPr>
              <a:t> slow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: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Despite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using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a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paid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GPU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through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Google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Colab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it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took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a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long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time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to</a:t>
            </a:r>
            <a:r>
              <a:rPr lang="de-DE" dirty="0">
                <a:solidFill>
                  <a:srgbClr val="C7C8C9"/>
                </a:solidFill>
                <a:latin typeface="Helvetica" pitchFamily="2" charset="0"/>
              </a:rPr>
              <a:t> </a:t>
            </a:r>
            <a:r>
              <a:rPr lang="de-DE" dirty="0" err="1">
                <a:solidFill>
                  <a:srgbClr val="C7C8C9"/>
                </a:solidFill>
                <a:latin typeface="Helvetica" pitchFamily="2" charset="0"/>
              </a:rPr>
              <a:t>run</a:t>
            </a:r>
            <a:endParaRPr lang="de-DE" dirty="0">
              <a:solidFill>
                <a:srgbClr val="C7C8C9"/>
              </a:solidFill>
              <a:effectLst/>
              <a:latin typeface="Helvetica" pitchFamily="2" charset="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89812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58BD99-F81C-B638-C9C4-97990BE95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1481B69C-A31F-F76F-5D46-61F02BE32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E17EE7C-0B81-F8C6-EE23-B5200231F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E44C983B-A8D3-B8F5-FE02-8E85CAAEF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11</a:t>
            </a:fld>
            <a:endParaRPr lang="en-US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CD01060-5E6A-FCB5-5107-672035D43362}"/>
              </a:ext>
            </a:extLst>
          </p:cNvPr>
          <p:cNvSpPr/>
          <p:nvPr/>
        </p:nvSpPr>
        <p:spPr>
          <a:xfrm>
            <a:off x="1032772" y="642728"/>
            <a:ext cx="7170324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de-DE" sz="3600" b="1" dirty="0">
                <a:ln w="0"/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CONCLUSION &amp; INSIGHTS</a:t>
            </a:r>
            <a:endParaRPr lang="de-DE" sz="3600" b="1" cap="none" spc="0" dirty="0">
              <a:ln w="0"/>
              <a:solidFill>
                <a:schemeClr val="tx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5119C8E-74DF-AAE2-81AE-50F36D32FD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473208"/>
            <a:ext cx="9905999" cy="4698992"/>
          </a:xfrm>
        </p:spPr>
        <p:txBody>
          <a:bodyPr>
            <a:normAutofit/>
          </a:bodyPr>
          <a:lstStyle/>
          <a:p>
            <a:r>
              <a:rPr lang="de-DE" dirty="0">
                <a:latin typeface="Helvetica" pitchFamily="2" charset="0"/>
              </a:rPr>
              <a:t>The </a:t>
            </a:r>
            <a:r>
              <a:rPr lang="de-DE" dirty="0" err="1">
                <a:latin typeface="Helvetica" pitchFamily="2" charset="0"/>
              </a:rPr>
              <a:t>app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deploying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the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model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works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well</a:t>
            </a:r>
            <a:r>
              <a:rPr lang="de-DE" dirty="0">
                <a:latin typeface="Helvetica" pitchFamily="2" charset="0"/>
              </a:rPr>
              <a:t> and </a:t>
            </a:r>
            <a:r>
              <a:rPr lang="de-DE" dirty="0" err="1">
                <a:latin typeface="Helvetica" pitchFamily="2" charset="0"/>
              </a:rPr>
              <a:t>can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classify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the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images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mostly</a:t>
            </a:r>
            <a:r>
              <a:rPr lang="de-DE" dirty="0">
                <a:latin typeface="Helvetica" pitchFamily="2" charset="0"/>
              </a:rPr>
              <a:t>, but </a:t>
            </a:r>
            <a:r>
              <a:rPr lang="de-DE" dirty="0" err="1">
                <a:latin typeface="Helvetica" pitchFamily="2" charset="0"/>
              </a:rPr>
              <a:t>it‘s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hard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to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improve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that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any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further</a:t>
            </a:r>
            <a:endParaRPr lang="de-DE" dirty="0">
              <a:latin typeface="Helvetica" pitchFamily="2" charset="0"/>
            </a:endParaRPr>
          </a:p>
          <a:p>
            <a:r>
              <a:rPr lang="de-DE" dirty="0" err="1">
                <a:latin typeface="Helvetica" pitchFamily="2" charset="0"/>
              </a:rPr>
              <a:t>If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trying</a:t>
            </a:r>
            <a:r>
              <a:rPr lang="de-DE" dirty="0">
                <a:latin typeface="Helvetica" pitchFamily="2" charset="0"/>
              </a:rPr>
              <a:t> out </a:t>
            </a:r>
            <a:r>
              <a:rPr lang="de-DE" dirty="0" err="1">
                <a:latin typeface="Helvetica" pitchFamily="2" charset="0"/>
              </a:rPr>
              <a:t>pictures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from</a:t>
            </a:r>
            <a:r>
              <a:rPr lang="de-DE" dirty="0">
                <a:latin typeface="Helvetica" pitchFamily="2" charset="0"/>
              </a:rPr>
              <a:t> a non-existent </a:t>
            </a:r>
            <a:r>
              <a:rPr lang="de-DE" dirty="0" err="1">
                <a:latin typeface="Helvetica" pitchFamily="2" charset="0"/>
              </a:rPr>
              <a:t>category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it</a:t>
            </a:r>
            <a:r>
              <a:rPr lang="de-DE" dirty="0">
                <a:latin typeface="Helvetica" pitchFamily="2" charset="0"/>
              </a:rPr>
              <a:t> will </a:t>
            </a:r>
            <a:r>
              <a:rPr lang="de-DE" dirty="0" err="1">
                <a:latin typeface="Helvetica" pitchFamily="2" charset="0"/>
              </a:rPr>
              <a:t>try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to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classify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anyways</a:t>
            </a:r>
            <a:r>
              <a:rPr lang="de-DE" dirty="0">
                <a:latin typeface="Helvetica" pitchFamily="2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latin typeface="Helvetica" pitchFamily="2" charset="0"/>
              </a:rPr>
              <a:t>USE CASES FOR OUR PROJECT</a:t>
            </a:r>
          </a:p>
          <a:p>
            <a:r>
              <a:rPr lang="de-DE" dirty="0">
                <a:latin typeface="Helvetica" pitchFamily="2" charset="0"/>
              </a:rPr>
              <a:t>With </a:t>
            </a:r>
            <a:r>
              <a:rPr lang="de-DE" dirty="0" err="1">
                <a:latin typeface="Helvetica" pitchFamily="2" charset="0"/>
              </a:rPr>
              <a:t>the</a:t>
            </a:r>
            <a:r>
              <a:rPr lang="de-DE" dirty="0">
                <a:latin typeface="Helvetica" pitchFamily="2" charset="0"/>
              </a:rPr>
              <a:t> same </a:t>
            </a:r>
            <a:r>
              <a:rPr lang="de-DE" dirty="0" err="1">
                <a:latin typeface="Helvetica" pitchFamily="2" charset="0"/>
              </a:rPr>
              <a:t>methodology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we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might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as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well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create</a:t>
            </a:r>
            <a:r>
              <a:rPr lang="de-DE" dirty="0">
                <a:latin typeface="Helvetica" pitchFamily="2" charset="0"/>
              </a:rPr>
              <a:t> a </a:t>
            </a:r>
            <a:r>
              <a:rPr lang="de-DE" dirty="0" err="1">
                <a:latin typeface="Helvetica" pitchFamily="2" charset="0"/>
              </a:rPr>
              <a:t>model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that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can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classify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unknown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organisms</a:t>
            </a:r>
            <a:r>
              <a:rPr lang="de-DE" dirty="0">
                <a:latin typeface="Helvetica" pitchFamily="2" charset="0"/>
              </a:rPr>
              <a:t> like plants and </a:t>
            </a:r>
            <a:r>
              <a:rPr lang="de-DE" dirty="0" err="1">
                <a:latin typeface="Helvetica" pitchFamily="2" charset="0"/>
              </a:rPr>
              <a:t>insects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or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to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detect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cancer</a:t>
            </a:r>
            <a:endParaRPr lang="de-DE" dirty="0">
              <a:latin typeface="Helvetica" pitchFamily="2" charset="0"/>
            </a:endParaRPr>
          </a:p>
          <a:p>
            <a:endParaRPr lang="de-DE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982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83DD97-D245-1F99-C3E1-C33CA0685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9593758-1745-1C35-2887-B1D962C06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Feuerwerk, Licht enthält.&#10;&#10;Automatisch generierte Beschreibung mit mittlerer Zuverlässigkeit">
            <a:extLst>
              <a:ext uri="{FF2B5EF4-FFF2-40B4-BE49-F238E27FC236}">
                <a16:creationId xmlns:a16="http://schemas.microsoft.com/office/drawing/2014/main" id="{22FDAF4E-EA5D-F6C9-A2EA-95BDED9FC5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511" b="7219"/>
          <a:stretch/>
        </p:blipFill>
        <p:spPr>
          <a:xfrm>
            <a:off x="20" y="-3"/>
            <a:ext cx="12191980" cy="6858001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720B57-9012-2FF2-992F-F309637BA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B2043B9-B993-F614-CD4C-D2292C37F2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55606" y="3738028"/>
            <a:ext cx="5714999" cy="2832404"/>
          </a:xfrm>
          <a:effectLst>
            <a:glow rad="127000">
              <a:schemeClr val="accent1"/>
            </a:glow>
          </a:effectLst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</a:pPr>
            <a:r>
              <a:rPr lang="de-DE" sz="3700" b="1" i="0" dirty="0">
                <a:solidFill>
                  <a:schemeClr val="tx1">
                    <a:alpha val="21000"/>
                  </a:schemeClr>
                </a:solidFill>
                <a:effectLst>
                  <a:glow>
                    <a:schemeClr val="accent1"/>
                  </a:glow>
                </a:effectLst>
                <a:latin typeface="Helvetica" pitchFamily="2" charset="0"/>
              </a:rPr>
              <a:t>Deep Learning: Image Classification </a:t>
            </a:r>
            <a:r>
              <a:rPr lang="de-DE" sz="3700" b="1" i="0" dirty="0" err="1">
                <a:solidFill>
                  <a:schemeClr val="tx1">
                    <a:alpha val="21000"/>
                  </a:schemeClr>
                </a:solidFill>
                <a:effectLst>
                  <a:glow>
                    <a:schemeClr val="accent1"/>
                  </a:glow>
                </a:effectLst>
                <a:latin typeface="Helvetica" pitchFamily="2" charset="0"/>
              </a:rPr>
              <a:t>with</a:t>
            </a:r>
            <a:r>
              <a:rPr lang="de-DE" sz="3700" b="1" i="0" dirty="0">
                <a:solidFill>
                  <a:schemeClr val="tx1">
                    <a:alpha val="21000"/>
                  </a:schemeClr>
                </a:solidFill>
                <a:effectLst>
                  <a:glow>
                    <a:schemeClr val="accent1"/>
                  </a:glow>
                </a:effectLst>
                <a:latin typeface="Helvetica" pitchFamily="2" charset="0"/>
              </a:rPr>
              <a:t> CNN</a:t>
            </a:r>
            <a:br>
              <a:rPr lang="de-DE" sz="3700" b="1" i="0" dirty="0">
                <a:solidFill>
                  <a:srgbClr val="FFFFFF"/>
                </a:solidFill>
                <a:effectLst>
                  <a:glow>
                    <a:schemeClr val="accent1"/>
                  </a:glow>
                </a:effectLst>
                <a:latin typeface="-apple-system"/>
              </a:rPr>
            </a:br>
            <a:endParaRPr lang="de-DE" sz="3700" dirty="0">
              <a:solidFill>
                <a:srgbClr val="FFFFFF"/>
              </a:solidFill>
              <a:effectLst>
                <a:glow>
                  <a:schemeClr val="accent1"/>
                </a:glow>
              </a:effectLst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A6FF19A-DF14-CEA9-89B1-99E87D4EE5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0625" y="2422069"/>
            <a:ext cx="7280422" cy="1285462"/>
          </a:xfrm>
        </p:spPr>
        <p:txBody>
          <a:bodyPr anchor="b">
            <a:noAutofit/>
          </a:bodyPr>
          <a:lstStyle/>
          <a:p>
            <a:r>
              <a:rPr lang="de-DE" sz="2000" b="1" dirty="0">
                <a:solidFill>
                  <a:srgbClr val="FFFFFF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" pitchFamily="2" charset="0"/>
              </a:rPr>
              <a:t>DUSAN DOKIC, KEREM SENLER</a:t>
            </a:r>
          </a:p>
          <a:p>
            <a:r>
              <a:rPr lang="de-DE" sz="2000" b="1" dirty="0">
                <a:solidFill>
                  <a:srgbClr val="FFFFFF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" pitchFamily="2" charset="0"/>
              </a:rPr>
              <a:t>&amp; JULIA NUSS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92960AF-ABBE-D265-4F93-1BDD455DA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96981992-E6D5-75EA-293C-2D4F50118717}"/>
              </a:ext>
            </a:extLst>
          </p:cNvPr>
          <p:cNvSpPr txBox="1">
            <a:spLocks/>
          </p:cNvSpPr>
          <p:nvPr/>
        </p:nvSpPr>
        <p:spPr>
          <a:xfrm>
            <a:off x="9047186" y="5870714"/>
            <a:ext cx="2927565" cy="556588"/>
          </a:xfrm>
          <a:prstGeom prst="rect">
            <a:avLst/>
          </a:prstGeom>
          <a:effectLst>
            <a:glow rad="127000">
              <a:schemeClr val="accent1">
                <a:alpha val="19881"/>
              </a:schemeClr>
            </a:glow>
          </a:effectLst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b="1" dirty="0">
                <a:solidFill>
                  <a:srgbClr val="09FCFF">
                    <a:alpha val="19547"/>
                  </a:srgbClr>
                </a:solidFill>
                <a:effectLst>
                  <a:glow rad="228600">
                    <a:schemeClr val="accent3">
                      <a:satMod val="175000"/>
                      <a:alpha val="10000"/>
                    </a:schemeClr>
                  </a:glow>
                </a:effectLst>
                <a:latin typeface="Helvetica" pitchFamily="2" charset="0"/>
              </a:rPr>
              <a:t>PROJECT WEEK 6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CBF5E434-8820-F866-392D-D517846C14BC}"/>
              </a:ext>
            </a:extLst>
          </p:cNvPr>
          <p:cNvSpPr txBox="1">
            <a:spLocks/>
          </p:cNvSpPr>
          <p:nvPr/>
        </p:nvSpPr>
        <p:spPr>
          <a:xfrm>
            <a:off x="1870625" y="1834510"/>
            <a:ext cx="8450750" cy="12854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de-DE" sz="3700" b="1" dirty="0">
                <a:solidFill>
                  <a:srgbClr val="FFFFFF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" pitchFamily="2" charset="0"/>
              </a:rPr>
              <a:t>THANK YOU FOR LISTENING!</a:t>
            </a:r>
            <a:br>
              <a:rPr lang="de-DE" sz="3700" b="1" dirty="0">
                <a:solidFill>
                  <a:srgbClr val="FFFFFF"/>
                </a:solidFill>
                <a:latin typeface="-apple-system"/>
              </a:rPr>
            </a:br>
            <a:endParaRPr lang="de-DE" sz="3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349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FD57F13B-6973-4CE9-92F3-5EC476ED9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EBABBB3-9834-451A-9C3E-59630549F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408B99B2-1562-9369-DA80-6E73BD14D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2772" y="1473208"/>
            <a:ext cx="10016227" cy="442593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de-DE" sz="3200" b="1" dirty="0">
                <a:latin typeface="Helvetica" pitchFamily="2" charset="0"/>
              </a:rPr>
              <a:t>GOAL</a:t>
            </a:r>
          </a:p>
          <a:p>
            <a:pPr>
              <a:spcAft>
                <a:spcPts val="600"/>
              </a:spcAft>
            </a:pPr>
            <a:r>
              <a:rPr lang="de-DE" sz="2900" dirty="0">
                <a:latin typeface="Helvetica" pitchFamily="2" charset="0"/>
              </a:rPr>
              <a:t>Training a </a:t>
            </a:r>
            <a:r>
              <a:rPr lang="de-DE" sz="2900" dirty="0" err="1">
                <a:latin typeface="Helvetica" pitchFamily="2" charset="0"/>
              </a:rPr>
              <a:t>model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that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can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classify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images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into</a:t>
            </a:r>
            <a:r>
              <a:rPr lang="de-DE" sz="2900" dirty="0">
                <a:latin typeface="Helvetica" pitchFamily="2" charset="0"/>
              </a:rPr>
              <a:t> 10 different </a:t>
            </a:r>
            <a:r>
              <a:rPr lang="de-DE" sz="2900" dirty="0" err="1">
                <a:latin typeface="Helvetica" pitchFamily="2" charset="0"/>
              </a:rPr>
              <a:t>classes</a:t>
            </a:r>
            <a:endParaRPr lang="de-DE" sz="2900" dirty="0">
              <a:latin typeface="Helvetica" pitchFamily="2" charset="0"/>
            </a:endParaRPr>
          </a:p>
          <a:p>
            <a:pPr>
              <a:spcAft>
                <a:spcPts val="600"/>
              </a:spcAft>
            </a:pP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Evaluating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its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accuracy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by</a:t>
            </a:r>
            <a:r>
              <a:rPr lang="de-DE" sz="2900" dirty="0">
                <a:latin typeface="Helvetica" pitchFamily="2" charset="0"/>
              </a:rPr>
              <a:t> different </a:t>
            </a:r>
            <a:r>
              <a:rPr lang="de-DE" sz="2900" dirty="0" err="1">
                <a:latin typeface="Helvetica" pitchFamily="2" charset="0"/>
              </a:rPr>
              <a:t>metrics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as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well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as</a:t>
            </a:r>
            <a:r>
              <a:rPr lang="de-DE" sz="2900" dirty="0">
                <a:latin typeface="Helvetica" pitchFamily="2" charset="0"/>
              </a:rPr>
              <a:t> on </a:t>
            </a:r>
            <a:r>
              <a:rPr lang="de-DE" sz="2900" dirty="0" err="1">
                <a:latin typeface="Helvetica" pitchFamily="2" charset="0"/>
              </a:rPr>
              <a:t>pre-trained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models</a:t>
            </a:r>
            <a:r>
              <a:rPr lang="de-DE" sz="2900" dirty="0">
                <a:latin typeface="Helvetica" pitchFamily="2" charset="0"/>
              </a:rPr>
              <a:t> </a:t>
            </a:r>
          </a:p>
          <a:p>
            <a:pPr>
              <a:spcAft>
                <a:spcPts val="1200"/>
              </a:spcAft>
            </a:pPr>
            <a:r>
              <a:rPr lang="de-DE" sz="2900" dirty="0" err="1">
                <a:latin typeface="Helvetica" pitchFamily="2" charset="0"/>
              </a:rPr>
              <a:t>Deploying</a:t>
            </a:r>
            <a:r>
              <a:rPr lang="de-DE" sz="2900" dirty="0">
                <a:latin typeface="Helvetica" pitchFamily="2" charset="0"/>
              </a:rPr>
              <a:t> an </a:t>
            </a:r>
            <a:r>
              <a:rPr lang="de-DE" sz="2900" dirty="0" err="1">
                <a:latin typeface="Helvetica" pitchFamily="2" charset="0"/>
              </a:rPr>
              <a:t>app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that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allows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users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to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upload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images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to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classify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them</a:t>
            </a:r>
            <a:endParaRPr lang="de-DE" sz="29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de-DE" sz="3200" b="1" dirty="0">
                <a:latin typeface="Helvetica" pitchFamily="2" charset="0"/>
              </a:rPr>
              <a:t>KEY LEARNING OBJECTIVES</a:t>
            </a:r>
          </a:p>
          <a:p>
            <a:r>
              <a:rPr lang="de-DE" sz="2900" dirty="0">
                <a:latin typeface="Helvetica" pitchFamily="2" charset="0"/>
              </a:rPr>
              <a:t>Learning </a:t>
            </a:r>
            <a:r>
              <a:rPr lang="de-DE" sz="2900" dirty="0" err="1">
                <a:latin typeface="Helvetica" pitchFamily="2" charset="0"/>
              </a:rPr>
              <a:t>how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to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build</a:t>
            </a:r>
            <a:r>
              <a:rPr lang="de-DE" sz="2900" dirty="0">
                <a:latin typeface="Helvetica" pitchFamily="2" charset="0"/>
              </a:rPr>
              <a:t> a CNN </a:t>
            </a:r>
            <a:r>
              <a:rPr lang="de-DE" sz="2900" dirty="0" err="1">
                <a:latin typeface="Helvetica" pitchFamily="2" charset="0"/>
              </a:rPr>
              <a:t>model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for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image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classification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with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the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highest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accuracy</a:t>
            </a:r>
            <a:r>
              <a:rPr lang="de-DE" sz="2900" dirty="0">
                <a:latin typeface="Helvetica" pitchFamily="2" charset="0"/>
              </a:rPr>
              <a:t> possible</a:t>
            </a:r>
          </a:p>
          <a:p>
            <a:r>
              <a:rPr lang="de-DE" sz="2900" dirty="0" err="1">
                <a:latin typeface="Helvetica" pitchFamily="2" charset="0"/>
              </a:rPr>
              <a:t>Finding</a:t>
            </a:r>
            <a:r>
              <a:rPr lang="de-DE" sz="2900" dirty="0">
                <a:latin typeface="Helvetica" pitchFamily="2" charset="0"/>
              </a:rPr>
              <a:t> out </a:t>
            </a:r>
            <a:r>
              <a:rPr lang="de-DE" sz="2900" dirty="0" err="1">
                <a:latin typeface="Helvetica" pitchFamily="2" charset="0"/>
              </a:rPr>
              <a:t>what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options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you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have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for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image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augementation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or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which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hyperparameters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you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could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use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to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refine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the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model</a:t>
            </a:r>
            <a:endParaRPr lang="de-DE" sz="2900" dirty="0">
              <a:latin typeface="Helvetica" pitchFamily="2" charset="0"/>
            </a:endParaRPr>
          </a:p>
          <a:p>
            <a:r>
              <a:rPr lang="de-DE" sz="2900" dirty="0" err="1">
                <a:latin typeface="Helvetica" pitchFamily="2" charset="0"/>
              </a:rPr>
              <a:t>Evaluating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by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using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pre-trained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models</a:t>
            </a:r>
            <a:r>
              <a:rPr lang="de-DE" sz="2900" dirty="0">
                <a:latin typeface="Helvetica" pitchFamily="2" charset="0"/>
              </a:rPr>
              <a:t> </a:t>
            </a:r>
          </a:p>
          <a:p>
            <a:r>
              <a:rPr lang="de-DE" sz="2900" dirty="0">
                <a:latin typeface="Helvetica" pitchFamily="2" charset="0"/>
              </a:rPr>
              <a:t>Learning </a:t>
            </a:r>
            <a:r>
              <a:rPr lang="de-DE" sz="2900" dirty="0" err="1">
                <a:latin typeface="Helvetica" pitchFamily="2" charset="0"/>
              </a:rPr>
              <a:t>how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to</a:t>
            </a:r>
            <a:r>
              <a:rPr lang="de-DE" sz="2900" dirty="0">
                <a:latin typeface="Helvetica" pitchFamily="2" charset="0"/>
              </a:rPr>
              <a:t> deploy </a:t>
            </a:r>
            <a:r>
              <a:rPr lang="de-DE" sz="2900" dirty="0" err="1">
                <a:latin typeface="Helvetica" pitchFamily="2" charset="0"/>
              </a:rPr>
              <a:t>the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model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by</a:t>
            </a:r>
            <a:r>
              <a:rPr lang="de-DE" sz="2900" dirty="0">
                <a:latin typeface="Helvetica" pitchFamily="2" charset="0"/>
              </a:rPr>
              <a:t> </a:t>
            </a:r>
            <a:r>
              <a:rPr lang="de-DE" sz="2900" dirty="0" err="1">
                <a:latin typeface="Helvetica" pitchFamily="2" charset="0"/>
              </a:rPr>
              <a:t>creating</a:t>
            </a:r>
            <a:r>
              <a:rPr lang="de-DE" sz="2900" dirty="0">
                <a:latin typeface="Helvetica" pitchFamily="2" charset="0"/>
              </a:rPr>
              <a:t> an </a:t>
            </a:r>
            <a:r>
              <a:rPr lang="de-DE" sz="2900" dirty="0" err="1">
                <a:latin typeface="Helvetica" pitchFamily="2" charset="0"/>
              </a:rPr>
              <a:t>app</a:t>
            </a:r>
            <a:endParaRPr lang="de-DE" sz="2900" dirty="0">
              <a:latin typeface="Helvetica" pitchFamily="2" charset="0"/>
            </a:endParaRPr>
          </a:p>
          <a:p>
            <a:pPr marL="0" indent="0">
              <a:buNone/>
            </a:pPr>
            <a:endParaRPr lang="de-DE" sz="2400" b="1" dirty="0">
              <a:latin typeface="Helvetica" pitchFamily="2" charset="0"/>
            </a:endParaRPr>
          </a:p>
          <a:p>
            <a:pPr marL="0" indent="0">
              <a:buNone/>
            </a:pPr>
            <a:endParaRPr lang="de-DE" sz="2400" dirty="0">
              <a:latin typeface="Helvetica" pitchFamily="2" charset="0"/>
            </a:endParaRPr>
          </a:p>
          <a:p>
            <a:endParaRPr lang="de-DE" sz="2400" dirty="0">
              <a:latin typeface="Helvetica" pitchFamily="2" charset="0"/>
            </a:endParaRP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54603D2-14F8-F683-98E1-61F8A3080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2</a:t>
            </a:fld>
            <a:endParaRPr lang="en-US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EF3022FB-37DA-8A81-E9AB-DC4E09A0DBA1}"/>
              </a:ext>
            </a:extLst>
          </p:cNvPr>
          <p:cNvSpPr/>
          <p:nvPr/>
        </p:nvSpPr>
        <p:spPr>
          <a:xfrm>
            <a:off x="1032772" y="642728"/>
            <a:ext cx="506322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de-DE" sz="3600" b="1" cap="none" spc="0" dirty="0">
                <a:ln w="0"/>
                <a:solidFill>
                  <a:schemeClr val="tx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PROJECT OVERVIEW</a:t>
            </a:r>
            <a:endParaRPr lang="de-DE" sz="3600" b="1" cap="none" spc="0" dirty="0">
              <a:ln w="0"/>
              <a:solidFill>
                <a:schemeClr val="tx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06464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4DCF9C-C3C8-B982-3D29-EFC9F4C41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B0190F00-42DA-A700-2A97-55E1BCC36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248A795-22CD-B67F-B096-CA01C5B5A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0B912656-B59E-65DE-1D71-753C6ECDC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2773" y="1473208"/>
            <a:ext cx="6229418" cy="451483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de-DE" sz="2400" b="1" dirty="0">
                <a:latin typeface="Helvetica" pitchFamily="2" charset="0"/>
              </a:rPr>
              <a:t>STEPS TAKEN</a:t>
            </a:r>
          </a:p>
          <a:p>
            <a:pPr marL="457200" indent="-457200">
              <a:buFont typeface="+mj-lt"/>
              <a:buAutoNum type="arabicPeriod"/>
            </a:pPr>
            <a:r>
              <a:rPr lang="de-DE" b="1" dirty="0">
                <a:latin typeface="Helvetica" pitchFamily="2" charset="0"/>
              </a:rPr>
              <a:t>IMAGE PREPROCESSING</a:t>
            </a:r>
          </a:p>
          <a:p>
            <a:r>
              <a:rPr lang="de-DE" dirty="0" err="1">
                <a:latin typeface="Helvetica" pitchFamily="2" charset="0"/>
              </a:rPr>
              <a:t>Trying</a:t>
            </a:r>
            <a:r>
              <a:rPr lang="de-DE" dirty="0">
                <a:latin typeface="Helvetica" pitchFamily="2" charset="0"/>
              </a:rPr>
              <a:t> out different </a:t>
            </a:r>
            <a:r>
              <a:rPr lang="de-DE" dirty="0" err="1">
                <a:latin typeface="Helvetica" pitchFamily="2" charset="0"/>
              </a:rPr>
              <a:t>ways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to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preprocess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the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images</a:t>
            </a:r>
            <a:r>
              <a:rPr lang="de-DE" dirty="0">
                <a:latin typeface="Helvetica" pitchFamily="2" charset="0"/>
              </a:rPr>
              <a:t> such </a:t>
            </a:r>
            <a:r>
              <a:rPr lang="de-DE" dirty="0" err="1">
                <a:latin typeface="Helvetica" pitchFamily="2" charset="0"/>
              </a:rPr>
              <a:t>as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normalization</a:t>
            </a:r>
            <a:r>
              <a:rPr lang="de-DE" dirty="0">
                <a:latin typeface="Helvetica" pitchFamily="2" charset="0"/>
              </a:rPr>
              <a:t>, </a:t>
            </a:r>
            <a:r>
              <a:rPr lang="de-DE" dirty="0" err="1">
                <a:latin typeface="Helvetica" pitchFamily="2" charset="0"/>
              </a:rPr>
              <a:t>RandomHorizontalFlip</a:t>
            </a:r>
            <a:r>
              <a:rPr lang="de-DE" dirty="0">
                <a:latin typeface="Helvetica" pitchFamily="2" charset="0"/>
              </a:rPr>
              <a:t>, </a:t>
            </a:r>
            <a:r>
              <a:rPr lang="de-DE" dirty="0" err="1">
                <a:latin typeface="Helvetica" pitchFamily="2" charset="0"/>
              </a:rPr>
              <a:t>RandomCrop</a:t>
            </a:r>
            <a:r>
              <a:rPr lang="de-DE" dirty="0">
                <a:latin typeface="Helvetica" pitchFamily="2" charset="0"/>
              </a:rPr>
              <a:t>, Gamma </a:t>
            </a:r>
            <a:r>
              <a:rPr lang="de-DE" dirty="0" err="1">
                <a:latin typeface="Helvetica" pitchFamily="2" charset="0"/>
              </a:rPr>
              <a:t>correction</a:t>
            </a:r>
            <a:r>
              <a:rPr lang="de-DE" dirty="0">
                <a:latin typeface="Helvetica" pitchFamily="2" charset="0"/>
              </a:rPr>
              <a:t>, </a:t>
            </a:r>
            <a:r>
              <a:rPr lang="de-DE" dirty="0" err="1">
                <a:latin typeface="Helvetica" pitchFamily="2" charset="0"/>
              </a:rPr>
              <a:t>Gaussian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blur</a:t>
            </a:r>
            <a:r>
              <a:rPr lang="de-DE" dirty="0">
                <a:latin typeface="Helvetica" pitchFamily="2" charset="0"/>
              </a:rPr>
              <a:t>/</a:t>
            </a:r>
            <a:r>
              <a:rPr lang="de-DE" dirty="0" err="1">
                <a:latin typeface="Helvetica" pitchFamily="2" charset="0"/>
              </a:rPr>
              <a:t>noise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to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see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which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one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performs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best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using</a:t>
            </a:r>
            <a:r>
              <a:rPr lang="de-DE" dirty="0">
                <a:latin typeface="Helvetica" pitchFamily="2" charset="0"/>
              </a:rPr>
              <a:t> a simple </a:t>
            </a:r>
            <a:r>
              <a:rPr lang="de-DE" dirty="0" err="1">
                <a:latin typeface="Helvetica" pitchFamily="2" charset="0"/>
              </a:rPr>
              <a:t>model</a:t>
            </a:r>
            <a:r>
              <a:rPr lang="de-DE" dirty="0">
                <a:latin typeface="Helvetica" pitchFamily="2" charset="0"/>
              </a:rPr>
              <a:t> on a </a:t>
            </a:r>
            <a:r>
              <a:rPr lang="de-DE" dirty="0" err="1">
                <a:latin typeface="Helvetica" pitchFamily="2" charset="0"/>
              </a:rPr>
              <a:t>randomized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batch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of</a:t>
            </a:r>
            <a:r>
              <a:rPr lang="de-DE" dirty="0">
                <a:latin typeface="Helvetica" pitchFamily="2" charset="0"/>
              </a:rPr>
              <a:t> 20% </a:t>
            </a:r>
            <a:r>
              <a:rPr lang="de-DE" dirty="0" err="1">
                <a:latin typeface="Helvetica" pitchFamily="2" charset="0"/>
              </a:rPr>
              <a:t>of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the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dataset</a:t>
            </a:r>
            <a:endParaRPr lang="de-DE" dirty="0">
              <a:latin typeface="Helvetica" pitchFamily="2" charset="0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de-DE" b="1" dirty="0">
                <a:latin typeface="Helvetica" pitchFamily="2" charset="0"/>
              </a:rPr>
              <a:t>MODEL ARCHITECTURE</a:t>
            </a:r>
          </a:p>
          <a:p>
            <a:r>
              <a:rPr lang="de-DE" dirty="0" err="1">
                <a:latin typeface="Helvetica" pitchFamily="2" charset="0"/>
              </a:rPr>
              <a:t>Trying</a:t>
            </a:r>
            <a:r>
              <a:rPr lang="de-DE" dirty="0">
                <a:latin typeface="Helvetica" pitchFamily="2" charset="0"/>
              </a:rPr>
              <a:t> out different </a:t>
            </a:r>
            <a:r>
              <a:rPr lang="de-DE" dirty="0" err="1">
                <a:latin typeface="Helvetica" pitchFamily="2" charset="0"/>
              </a:rPr>
              <a:t>hyperparameters</a:t>
            </a:r>
            <a:r>
              <a:rPr lang="de-DE" dirty="0">
                <a:latin typeface="Helvetica" pitchFamily="2" charset="0"/>
              </a:rPr>
              <a:t>, different </a:t>
            </a:r>
            <a:r>
              <a:rPr lang="de-DE" dirty="0" err="1">
                <a:latin typeface="Helvetica" pitchFamily="2" charset="0"/>
              </a:rPr>
              <a:t>ways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of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pooling</a:t>
            </a:r>
            <a:r>
              <a:rPr lang="de-DE" dirty="0">
                <a:latin typeface="Helvetica" pitchFamily="2" charset="0"/>
              </a:rPr>
              <a:t> (Attention-</a:t>
            </a:r>
            <a:r>
              <a:rPr lang="de-DE" dirty="0" err="1">
                <a:latin typeface="Helvetica" pitchFamily="2" charset="0"/>
              </a:rPr>
              <a:t>based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pooling</a:t>
            </a:r>
            <a:r>
              <a:rPr lang="de-DE" dirty="0">
                <a:latin typeface="Helvetica" pitchFamily="2" charset="0"/>
              </a:rPr>
              <a:t>, </a:t>
            </a:r>
            <a:r>
              <a:rPr lang="de-DE" dirty="0" err="1">
                <a:latin typeface="Helvetica" pitchFamily="2" charset="0"/>
              </a:rPr>
              <a:t>Learnable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pooling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with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Capsule</a:t>
            </a:r>
            <a:r>
              <a:rPr lang="de-DE" dirty="0">
                <a:latin typeface="Helvetica" pitchFamily="2" charset="0"/>
              </a:rPr>
              <a:t> Networks,…) and </a:t>
            </a:r>
            <a:r>
              <a:rPr lang="de-DE" dirty="0" err="1">
                <a:latin typeface="Helvetica" pitchFamily="2" charset="0"/>
              </a:rPr>
              <a:t>activation</a:t>
            </a:r>
            <a:r>
              <a:rPr lang="de-DE" dirty="0">
                <a:latin typeface="Helvetica" pitchFamily="2" charset="0"/>
              </a:rPr>
              <a:t> (</a:t>
            </a:r>
            <a:r>
              <a:rPr lang="de-DE" dirty="0" err="1">
                <a:latin typeface="Helvetica" pitchFamily="2" charset="0"/>
              </a:rPr>
              <a:t>Relu</a:t>
            </a:r>
            <a:r>
              <a:rPr lang="de-DE" dirty="0">
                <a:latin typeface="Helvetica" pitchFamily="2" charset="0"/>
              </a:rPr>
              <a:t>, </a:t>
            </a:r>
            <a:r>
              <a:rPr lang="de-DE" dirty="0" err="1">
                <a:latin typeface="Helvetica" pitchFamily="2" charset="0"/>
              </a:rPr>
              <a:t>Elu</a:t>
            </a:r>
            <a:r>
              <a:rPr lang="de-DE" dirty="0">
                <a:latin typeface="Helvetica" pitchFamily="2" charset="0"/>
              </a:rPr>
              <a:t>, </a:t>
            </a:r>
            <a:r>
              <a:rPr lang="de-DE" dirty="0" err="1">
                <a:latin typeface="Helvetica" pitchFamily="2" charset="0"/>
              </a:rPr>
              <a:t>Selu</a:t>
            </a:r>
            <a:r>
              <a:rPr lang="de-DE" dirty="0">
                <a:latin typeface="Helvetica" pitchFamily="2" charset="0"/>
              </a:rPr>
              <a:t>, </a:t>
            </a:r>
            <a:r>
              <a:rPr lang="de-DE" dirty="0" err="1">
                <a:latin typeface="Helvetica" pitchFamily="2" charset="0"/>
              </a:rPr>
              <a:t>Swish</a:t>
            </a:r>
            <a:r>
              <a:rPr lang="de-DE" dirty="0">
                <a:latin typeface="Helvetica" pitchFamily="2" charset="0"/>
              </a:rPr>
              <a:t>, </a:t>
            </a:r>
            <a:r>
              <a:rPr lang="de-DE" dirty="0" err="1">
                <a:latin typeface="Helvetica" pitchFamily="2" charset="0"/>
              </a:rPr>
              <a:t>Mish</a:t>
            </a:r>
            <a:r>
              <a:rPr lang="de-DE" dirty="0">
                <a:latin typeface="Helvetica" pitchFamily="2" charset="0"/>
              </a:rPr>
              <a:t>…)</a:t>
            </a:r>
          </a:p>
          <a:p>
            <a:r>
              <a:rPr lang="de-DE" dirty="0" err="1">
                <a:latin typeface="Helvetica" pitchFamily="2" charset="0"/>
              </a:rPr>
              <a:t>Refining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the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model</a:t>
            </a:r>
            <a:r>
              <a:rPr lang="de-DE" dirty="0">
                <a:latin typeface="Helvetica" pitchFamily="2" charset="0"/>
              </a:rPr>
              <a:t> (e.g. Early </a:t>
            </a:r>
            <a:r>
              <a:rPr lang="de-DE" dirty="0" err="1">
                <a:latin typeface="Helvetica" pitchFamily="2" charset="0"/>
              </a:rPr>
              <a:t>Stopping</a:t>
            </a:r>
            <a:r>
              <a:rPr lang="de-DE" dirty="0">
                <a:latin typeface="Helvetica" pitchFamily="2" charset="0"/>
              </a:rPr>
              <a:t>)</a:t>
            </a:r>
          </a:p>
          <a:p>
            <a:endParaRPr lang="de-DE" sz="2400" dirty="0">
              <a:latin typeface="Helvetica" pitchFamily="2" charset="0"/>
            </a:endParaRP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D13BEAE1-FC6F-6E4C-AB53-8AD6A378D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3</a:t>
            </a:fld>
            <a:endParaRPr lang="en-US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A21ADC1-FE47-EFC2-421D-F5C4F8594D5C}"/>
              </a:ext>
            </a:extLst>
          </p:cNvPr>
          <p:cNvSpPr/>
          <p:nvPr/>
        </p:nvSpPr>
        <p:spPr>
          <a:xfrm>
            <a:off x="1032772" y="642728"/>
            <a:ext cx="7170324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de-DE" sz="3600" b="1">
                <a:ln w="0"/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IMPLEMENTATION DETAILS</a:t>
            </a:r>
            <a:endParaRPr lang="de-DE" sz="3600" b="1" cap="none" spc="0" dirty="0">
              <a:ln w="0"/>
              <a:solidFill>
                <a:schemeClr val="tx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Grafik 2" descr="Ein Bild, das Text, Screenshot, Karte Menü enthält.&#10;&#10;Automatisch generierte Beschreibung">
            <a:extLst>
              <a:ext uri="{FF2B5EF4-FFF2-40B4-BE49-F238E27FC236}">
                <a16:creationId xmlns:a16="http://schemas.microsoft.com/office/drawing/2014/main" id="{A8E81DF5-CB48-AB04-CF4A-954C2EF52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62191" y="1931787"/>
            <a:ext cx="4678009" cy="352752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ADE4F251-5D2B-AD21-39B9-533AB00C19D3}"/>
              </a:ext>
            </a:extLst>
          </p:cNvPr>
          <p:cNvSpPr txBox="1"/>
          <p:nvPr/>
        </p:nvSpPr>
        <p:spPr>
          <a:xfrm>
            <a:off x="7240656" y="1473208"/>
            <a:ext cx="2486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9FCFF"/>
                </a:solidFill>
                <a:latin typeface="Helvetica" pitchFamily="2" charset="0"/>
              </a:rPr>
              <a:t>THE INITIAL MODEL:</a:t>
            </a:r>
          </a:p>
        </p:txBody>
      </p:sp>
    </p:spTree>
    <p:extLst>
      <p:ext uri="{BB962C8B-B14F-4D97-AF65-F5344CB8AC3E}">
        <p14:creationId xmlns:p14="http://schemas.microsoft.com/office/powerpoint/2010/main" val="1378374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C241C5-19FE-3AF4-5A8C-1292133A1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A2DE6AD4-11E3-553E-51AD-6A1DF5259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F250CC4-2880-3BE9-3CF9-7456D4365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E477653B-D9C1-F910-FA3B-FFEAEEBB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4</a:t>
            </a:fld>
            <a:endParaRPr lang="en-US"/>
          </a:p>
        </p:txBody>
      </p:sp>
      <p:pic>
        <p:nvPicPr>
          <p:cNvPr id="5" name="Inhaltsplatzhalter 4" descr="Ein Bild, das Text, Screenshot, Software enthält.&#10;&#10;Automatisch generierte Beschreibung">
            <a:extLst>
              <a:ext uri="{FF2B5EF4-FFF2-40B4-BE49-F238E27FC236}">
                <a16:creationId xmlns:a16="http://schemas.microsoft.com/office/drawing/2014/main" id="{B795F5BD-F6E0-A6B6-CFD4-10001C519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7452"/>
          <a:stretch/>
        </p:blipFill>
        <p:spPr>
          <a:xfrm>
            <a:off x="1994452" y="102694"/>
            <a:ext cx="8203095" cy="5966812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4EDA778-B68A-C81C-F429-FBBB9AA6DD84}"/>
              </a:ext>
            </a:extLst>
          </p:cNvPr>
          <p:cNvSpPr txBox="1"/>
          <p:nvPr/>
        </p:nvSpPr>
        <p:spPr>
          <a:xfrm>
            <a:off x="5086906" y="39469"/>
            <a:ext cx="5110642" cy="646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b="1" dirty="0">
                <a:latin typeface="Helvetica" pitchFamily="2" charset="0"/>
              </a:rPr>
              <a:t>FIRST MODEL: LOADING A BATCH OF 40 % OF THE DATASET &amp; AUGMENTATION</a:t>
            </a:r>
          </a:p>
        </p:txBody>
      </p:sp>
    </p:spTree>
    <p:extLst>
      <p:ext uri="{BB962C8B-B14F-4D97-AF65-F5344CB8AC3E}">
        <p14:creationId xmlns:p14="http://schemas.microsoft.com/office/powerpoint/2010/main" val="44912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3ED086-291E-B52F-2DFF-EEA236619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3537EF13-2A51-4F91-921A-888479D8F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A9BD1DE-FA2A-F43E-5F89-D1D2238D2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5B396277-5DA6-251B-13AE-27DFAE066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2773" y="1473207"/>
            <a:ext cx="4948928" cy="45148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>
                <a:latin typeface="Helvetica" pitchFamily="2" charset="0"/>
              </a:rPr>
              <a:t>STEPS TAKEN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 startAt="3"/>
            </a:pPr>
            <a:r>
              <a:rPr lang="de-DE" b="1" dirty="0">
                <a:latin typeface="Helvetica" pitchFamily="2" charset="0"/>
              </a:rPr>
              <a:t>MODEL EVALUATION</a:t>
            </a:r>
          </a:p>
          <a:p>
            <a:pPr>
              <a:spcAft>
                <a:spcPts val="600"/>
              </a:spcAft>
            </a:pPr>
            <a:r>
              <a:rPr lang="de-DE" dirty="0" err="1">
                <a:latin typeface="Helvetica" pitchFamily="2" charset="0"/>
              </a:rPr>
              <a:t>Evaluating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the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model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by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through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the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b="0" i="0" dirty="0" err="1">
                <a:effectLst/>
                <a:latin typeface="Helvetica" pitchFamily="2" charset="0"/>
              </a:rPr>
              <a:t>precision</a:t>
            </a:r>
            <a:r>
              <a:rPr lang="de-DE" dirty="0">
                <a:latin typeface="Helvetica" pitchFamily="2" charset="0"/>
              </a:rPr>
              <a:t>,</a:t>
            </a:r>
            <a:r>
              <a:rPr lang="de-DE" b="0" i="0" dirty="0">
                <a:effectLst/>
                <a:latin typeface="Helvetica" pitchFamily="2" charset="0"/>
              </a:rPr>
              <a:t> </a:t>
            </a:r>
            <a:r>
              <a:rPr lang="de-DE" b="0" i="0" dirty="0" err="1">
                <a:effectLst/>
                <a:latin typeface="Helvetica" pitchFamily="2" charset="0"/>
              </a:rPr>
              <a:t>recall</a:t>
            </a:r>
            <a:r>
              <a:rPr lang="de-DE" b="0" i="0" dirty="0">
                <a:effectLst/>
                <a:latin typeface="Helvetica" pitchFamily="2" charset="0"/>
              </a:rPr>
              <a:t> and  f1-score </a:t>
            </a:r>
          </a:p>
          <a:p>
            <a:pPr marL="457200" indent="-457200">
              <a:spcAft>
                <a:spcPts val="600"/>
              </a:spcAft>
              <a:buFont typeface="+mj-lt"/>
              <a:buAutoNum type="arabicPeriod" startAt="4"/>
            </a:pPr>
            <a:r>
              <a:rPr lang="de-DE" b="1" dirty="0">
                <a:latin typeface="Helvetica" pitchFamily="2" charset="0"/>
              </a:rPr>
              <a:t>TRANSFER LEARNING</a:t>
            </a:r>
          </a:p>
          <a:p>
            <a:pPr>
              <a:spcAft>
                <a:spcPts val="600"/>
              </a:spcAft>
            </a:pPr>
            <a:r>
              <a:rPr lang="de-DE" dirty="0" err="1">
                <a:latin typeface="Helvetica" pitchFamily="2" charset="0"/>
              </a:rPr>
              <a:t>Using</a:t>
            </a:r>
            <a:r>
              <a:rPr lang="de-DE" dirty="0">
                <a:latin typeface="Helvetica" pitchFamily="2" charset="0"/>
              </a:rPr>
              <a:t> different </a:t>
            </a:r>
            <a:r>
              <a:rPr lang="de-DE" dirty="0" err="1">
                <a:latin typeface="Helvetica" pitchFamily="2" charset="0"/>
              </a:rPr>
              <a:t>pre-trained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models</a:t>
            </a:r>
            <a:r>
              <a:rPr lang="de-DE" dirty="0">
                <a:latin typeface="Helvetica" pitchFamily="2" charset="0"/>
              </a:rPr>
              <a:t>: VGG16, Inception, </a:t>
            </a:r>
            <a:r>
              <a:rPr lang="de-DE" dirty="0" err="1">
                <a:latin typeface="Helvetica" pitchFamily="2" charset="0"/>
              </a:rPr>
              <a:t>ResNet</a:t>
            </a:r>
            <a:r>
              <a:rPr lang="de-DE" dirty="0">
                <a:latin typeface="Helvetica" pitchFamily="2" charset="0"/>
              </a:rPr>
              <a:t>, AGG15</a:t>
            </a:r>
          </a:p>
          <a:p>
            <a:pPr>
              <a:spcAft>
                <a:spcPts val="600"/>
              </a:spcAft>
            </a:pPr>
            <a:r>
              <a:rPr lang="de-DE" dirty="0">
                <a:latin typeface="Helvetica" pitchFamily="2" charset="0"/>
              </a:rPr>
              <a:t>Best </a:t>
            </a:r>
            <a:r>
              <a:rPr lang="de-DE" dirty="0" err="1">
                <a:latin typeface="Helvetica" pitchFamily="2" charset="0"/>
              </a:rPr>
              <a:t>result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reached</a:t>
            </a:r>
            <a:r>
              <a:rPr lang="de-DE" dirty="0">
                <a:latin typeface="Helvetica" pitchFamily="2" charset="0"/>
              </a:rPr>
              <a:t> </a:t>
            </a:r>
            <a:r>
              <a:rPr lang="de-DE" dirty="0" err="1">
                <a:latin typeface="Helvetica" pitchFamily="2" charset="0"/>
              </a:rPr>
              <a:t>with</a:t>
            </a:r>
            <a:r>
              <a:rPr lang="de-DE" dirty="0">
                <a:latin typeface="Helvetica" pitchFamily="2" charset="0"/>
              </a:rPr>
              <a:t>: </a:t>
            </a:r>
            <a:r>
              <a:rPr lang="de-DE" u="sng" dirty="0">
                <a:latin typeface="Helvetica" pitchFamily="2" charset="0"/>
              </a:rPr>
              <a:t>Inception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749BF87-B00A-CB57-3238-AEADDDC8E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5</a:t>
            </a:fld>
            <a:endParaRPr lang="en-US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EA150CD-D498-B75E-F5B2-3D9E5AA14D31}"/>
              </a:ext>
            </a:extLst>
          </p:cNvPr>
          <p:cNvSpPr/>
          <p:nvPr/>
        </p:nvSpPr>
        <p:spPr>
          <a:xfrm>
            <a:off x="1032772" y="642728"/>
            <a:ext cx="7170324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de-DE" sz="3600" b="1" dirty="0">
                <a:ln w="0"/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IMPLEMENTATION DETAILS</a:t>
            </a:r>
            <a:endParaRPr lang="de-DE" sz="3600" b="1" cap="none" spc="0" dirty="0">
              <a:ln w="0"/>
              <a:solidFill>
                <a:schemeClr val="tx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Grafik 2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05DD2D0F-8417-2C0E-8322-6E969E597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700" y="1760878"/>
            <a:ext cx="6210300" cy="38354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8BA5826-845C-7828-D814-D5C2859BCFB9}"/>
              </a:ext>
            </a:extLst>
          </p:cNvPr>
          <p:cNvSpPr txBox="1"/>
          <p:nvPr/>
        </p:nvSpPr>
        <p:spPr>
          <a:xfrm>
            <a:off x="5981700" y="1369122"/>
            <a:ext cx="579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9FCFF"/>
                </a:solidFill>
                <a:latin typeface="Helvetica" pitchFamily="2" charset="0"/>
              </a:rPr>
              <a:t>THE FINAL MODEL:</a:t>
            </a:r>
          </a:p>
        </p:txBody>
      </p:sp>
    </p:spTree>
    <p:extLst>
      <p:ext uri="{BB962C8B-B14F-4D97-AF65-F5344CB8AC3E}">
        <p14:creationId xmlns:p14="http://schemas.microsoft.com/office/powerpoint/2010/main" val="2098514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F18BB7-BFDA-FFF1-C488-7C43ABD45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61FB4EC1-D81D-492B-574D-19D97036C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CD8DB72-F92C-AB73-18CC-48FCAC62D1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A4DB3BD8-1D87-2D98-FF93-E19CBA947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6</a:t>
            </a:fld>
            <a:endParaRPr lang="en-US"/>
          </a:p>
        </p:txBody>
      </p:sp>
      <p:pic>
        <p:nvPicPr>
          <p:cNvPr id="7" name="Grafik 6" descr="Ein Bild, das Text, Screenshot, Diagramm, Zahl enthält.&#10;&#10;Automatisch generierte Beschreibung">
            <a:extLst>
              <a:ext uri="{FF2B5EF4-FFF2-40B4-BE49-F238E27FC236}">
                <a16:creationId xmlns:a16="http://schemas.microsoft.com/office/drawing/2014/main" id="{D8CD4752-8B82-9BA9-1B13-E4390EC17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718" y="68056"/>
            <a:ext cx="7476564" cy="672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750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026FFF-C8DF-6951-8200-A3BBC9A76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041A23E9-5E06-5716-3637-DDF64186AD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0A0B327-7706-58F2-24B7-7BA726C17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107601B-D609-7346-DF9C-038EDE1AD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7</a:t>
            </a:fld>
            <a:endParaRPr lang="en-US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8355783-7C72-096B-EBD9-7D8E1019F685}"/>
              </a:ext>
            </a:extLst>
          </p:cNvPr>
          <p:cNvSpPr/>
          <p:nvPr/>
        </p:nvSpPr>
        <p:spPr>
          <a:xfrm>
            <a:off x="1032772" y="642728"/>
            <a:ext cx="7170324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de-DE" sz="3600" b="1" dirty="0">
                <a:ln w="0"/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IMPLEMENTATION DETAILS</a:t>
            </a:r>
            <a:endParaRPr lang="de-DE" sz="3600" b="1" cap="none" spc="0" dirty="0">
              <a:ln w="0"/>
              <a:solidFill>
                <a:schemeClr val="tx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906E81A-21B3-D55E-A7F1-E212003D3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289059"/>
            <a:ext cx="9905999" cy="4883141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lphaLcParenR" startAt="5"/>
            </a:pPr>
            <a:r>
              <a:rPr lang="de-DE" b="1" dirty="0">
                <a:solidFill>
                  <a:srgbClr val="C7C8C9"/>
                </a:solidFill>
                <a:effectLst/>
                <a:latin typeface="Helvetica" pitchFamily="2" charset="0"/>
              </a:rPr>
              <a:t>MODEL DEPLOYMENT – FLASK APP</a:t>
            </a:r>
            <a:endParaRPr lang="de-DE" sz="2600" b="1" dirty="0">
              <a:solidFill>
                <a:srgbClr val="C7C8C9"/>
              </a:solidFill>
              <a:effectLst/>
              <a:latin typeface="Helvetica" pitchFamily="2" charset="0"/>
            </a:endParaRPr>
          </a:p>
          <a:p>
            <a:pPr marL="685800" lvl="2" indent="-457200">
              <a:buFont typeface="+mj-lt"/>
              <a:buAutoNum type="alphaLcParenR"/>
            </a:pP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Set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up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a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Flask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Application</a:t>
            </a:r>
            <a:endParaRPr lang="de-DE" sz="1900" i="0" dirty="0">
              <a:solidFill>
                <a:srgbClr val="C7C8C9"/>
              </a:solidFill>
              <a:effectLst/>
              <a:latin typeface="Helvetica" pitchFamily="2" charset="0"/>
            </a:endParaRPr>
          </a:p>
          <a:p>
            <a:pPr lvl="2"/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Initialized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a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basic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Flask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application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.</a:t>
            </a:r>
          </a:p>
          <a:p>
            <a:pPr lvl="2"/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Set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up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two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routes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:</a:t>
            </a:r>
          </a:p>
          <a:p>
            <a:pPr lvl="2"/>
            <a:r>
              <a:rPr lang="de-DE" sz="1900" dirty="0">
                <a:solidFill>
                  <a:srgbClr val="E07E23"/>
                </a:solidFill>
                <a:effectLst/>
                <a:latin typeface="Helvetica" pitchFamily="2" charset="0"/>
              </a:rPr>
              <a:t>/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: A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homepage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where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users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can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upload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images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.</a:t>
            </a:r>
          </a:p>
          <a:p>
            <a:pPr lvl="2"/>
            <a:r>
              <a:rPr lang="de-DE" sz="1900" dirty="0">
                <a:solidFill>
                  <a:srgbClr val="E07E23"/>
                </a:solidFill>
                <a:effectLst/>
                <a:latin typeface="Helvetica" pitchFamily="2" charset="0"/>
              </a:rPr>
              <a:t>/</a:t>
            </a:r>
            <a:r>
              <a:rPr lang="de-DE" sz="1900" dirty="0" err="1">
                <a:solidFill>
                  <a:srgbClr val="E07E23"/>
                </a:solidFill>
                <a:effectLst/>
                <a:latin typeface="Helvetica" pitchFamily="2" charset="0"/>
              </a:rPr>
              <a:t>predict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: A route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that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processes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uploaded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image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,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feeds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it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to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pre-trained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model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, and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returns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prediction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dirty="0" err="1">
                <a:solidFill>
                  <a:srgbClr val="C7C8C9"/>
                </a:solidFill>
                <a:effectLst/>
                <a:latin typeface="Helvetica" pitchFamily="2" charset="0"/>
              </a:rPr>
              <a:t>results</a:t>
            </a:r>
            <a:r>
              <a:rPr lang="de-DE" sz="1900" dirty="0">
                <a:solidFill>
                  <a:srgbClr val="C7C8C9"/>
                </a:solidFill>
                <a:effectLst/>
                <a:latin typeface="Helvetica" pitchFamily="2" charset="0"/>
              </a:rPr>
              <a:t>.</a:t>
            </a:r>
          </a:p>
          <a:p>
            <a:pPr lvl="2"/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Used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 Pillow 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library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to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handle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image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processing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(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resizing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and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converting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to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RGB).</a:t>
            </a:r>
          </a:p>
          <a:p>
            <a:pPr lvl="2"/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Used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 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TensorFlow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 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to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load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pre-trained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model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and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make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predictions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.</a:t>
            </a:r>
          </a:p>
          <a:p>
            <a:pPr marL="685800" indent="-457200">
              <a:buFont typeface="+mj-lt"/>
              <a:buAutoNum type="alphaLcParenR" startAt="2"/>
            </a:pP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Set Up Templates and Static Files: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Files </a:t>
            </a:r>
            <a:r>
              <a:rPr lang="de-DE" sz="1900" i="0" dirty="0" err="1">
                <a:solidFill>
                  <a:srgbClr val="C7C8C9"/>
                </a:solidFill>
                <a:effectLst/>
                <a:latin typeface="Helvetica" pitchFamily="2" charset="0"/>
              </a:rPr>
              <a:t>Created</a:t>
            </a:r>
            <a:r>
              <a:rPr lang="de-DE" sz="1900" i="0" dirty="0">
                <a:solidFill>
                  <a:srgbClr val="C7C8C9"/>
                </a:solidFill>
                <a:effectLst/>
                <a:latin typeface="Helvetica" pitchFamily="2" charset="0"/>
              </a:rPr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1900" i="0" dirty="0" err="1">
                <a:solidFill>
                  <a:srgbClr val="E07E23"/>
                </a:solidFill>
                <a:effectLst/>
                <a:latin typeface="Helvetica" pitchFamily="2" charset="0"/>
              </a:rPr>
              <a:t>templates</a:t>
            </a:r>
            <a:r>
              <a:rPr lang="de-DE" sz="1900" i="0" dirty="0">
                <a:solidFill>
                  <a:srgbClr val="E07E23"/>
                </a:solidFill>
                <a:effectLst/>
                <a:latin typeface="Helvetica" pitchFamily="2" charset="0"/>
              </a:rPr>
              <a:t>/</a:t>
            </a:r>
            <a:r>
              <a:rPr lang="de-DE" sz="1900" i="0" dirty="0" err="1">
                <a:solidFill>
                  <a:srgbClr val="E07E23"/>
                </a:solidFill>
                <a:effectLst/>
                <a:latin typeface="Helvetica" pitchFamily="2" charset="0"/>
              </a:rPr>
              <a:t>upload.html</a:t>
            </a:r>
            <a:endParaRPr lang="de-DE" sz="1900" i="0" dirty="0">
              <a:solidFill>
                <a:srgbClr val="E07E23"/>
              </a:solidFill>
              <a:effectLst/>
              <a:latin typeface="Helvetica" pitchFamily="2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1900" i="0" dirty="0" err="1">
                <a:solidFill>
                  <a:srgbClr val="E07E23"/>
                </a:solidFill>
                <a:effectLst/>
                <a:latin typeface="Helvetica" pitchFamily="2" charset="0"/>
              </a:rPr>
              <a:t>templates</a:t>
            </a:r>
            <a:r>
              <a:rPr lang="de-DE" sz="1900" i="0" dirty="0">
                <a:solidFill>
                  <a:srgbClr val="E07E23"/>
                </a:solidFill>
                <a:effectLst/>
                <a:latin typeface="Helvetica" pitchFamily="2" charset="0"/>
              </a:rPr>
              <a:t>/</a:t>
            </a:r>
            <a:r>
              <a:rPr lang="de-DE" sz="1900" i="0" dirty="0" err="1">
                <a:solidFill>
                  <a:srgbClr val="E07E23"/>
                </a:solidFill>
                <a:effectLst/>
                <a:latin typeface="Helvetica" pitchFamily="2" charset="0"/>
              </a:rPr>
              <a:t>result.html</a:t>
            </a:r>
            <a:endParaRPr lang="de-DE" sz="1900" i="0" dirty="0">
              <a:solidFill>
                <a:srgbClr val="E07E23"/>
              </a:solidFill>
              <a:effectLst/>
              <a:latin typeface="Helvetica" pitchFamily="2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1900" i="0" dirty="0" err="1">
                <a:solidFill>
                  <a:srgbClr val="E07E23"/>
                </a:solidFill>
                <a:effectLst/>
                <a:latin typeface="Helvetica" pitchFamily="2" charset="0"/>
              </a:rPr>
              <a:t>static</a:t>
            </a:r>
            <a:r>
              <a:rPr lang="de-DE" sz="1900" i="0" dirty="0">
                <a:solidFill>
                  <a:srgbClr val="E07E23"/>
                </a:solidFill>
                <a:effectLst/>
                <a:latin typeface="Helvetica" pitchFamily="2" charset="0"/>
              </a:rPr>
              <a:t>/</a:t>
            </a:r>
            <a:r>
              <a:rPr lang="de-DE" sz="1900" i="0" dirty="0" err="1">
                <a:solidFill>
                  <a:srgbClr val="E07E23"/>
                </a:solidFill>
                <a:effectLst/>
                <a:latin typeface="Helvetica" pitchFamily="2" charset="0"/>
              </a:rPr>
              <a:t>css</a:t>
            </a:r>
            <a:r>
              <a:rPr lang="de-DE" sz="1900" i="0" dirty="0">
                <a:solidFill>
                  <a:srgbClr val="E07E23"/>
                </a:solidFill>
                <a:effectLst/>
                <a:latin typeface="Helvetica" pitchFamily="2" charset="0"/>
              </a:rPr>
              <a:t>/</a:t>
            </a:r>
            <a:r>
              <a:rPr lang="de-DE" sz="1900" i="0" dirty="0" err="1">
                <a:solidFill>
                  <a:srgbClr val="E07E23"/>
                </a:solidFill>
                <a:effectLst/>
                <a:latin typeface="Helvetica" pitchFamily="2" charset="0"/>
              </a:rPr>
              <a:t>style.css</a:t>
            </a:r>
            <a:endParaRPr lang="de-DE" sz="1900" i="0" dirty="0">
              <a:solidFill>
                <a:srgbClr val="E07E23"/>
              </a:solidFill>
              <a:effectLst/>
              <a:latin typeface="Helvetica" pitchFamily="2" charset="0"/>
            </a:endParaRPr>
          </a:p>
          <a:p>
            <a:endParaRPr lang="de-DE" b="1" dirty="0">
              <a:solidFill>
                <a:srgbClr val="C7C8C9"/>
              </a:solidFill>
              <a:effectLst/>
              <a:latin typeface="Helvetica" pitchFamily="2" charset="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8438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4BDE27-F84F-C3E0-7153-7C4275BAE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00E51F2E-EFCC-73CB-A8C9-8964DD2EA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C54F8-A5DE-CE8F-5065-662FFFF94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0BB5CE0-0157-D442-BB8B-7E5D4558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8</a:t>
            </a:fld>
            <a:endParaRPr lang="en-US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4601C97-BAA9-FC89-5B45-075E16289867}"/>
              </a:ext>
            </a:extLst>
          </p:cNvPr>
          <p:cNvSpPr/>
          <p:nvPr/>
        </p:nvSpPr>
        <p:spPr>
          <a:xfrm>
            <a:off x="1032772" y="642728"/>
            <a:ext cx="7170324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de-DE" sz="3600" b="1" dirty="0">
                <a:ln w="0"/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elvetica" pitchFamily="2" charset="0"/>
              </a:rPr>
              <a:t>IMPLEMENTATION DETAILS</a:t>
            </a:r>
            <a:endParaRPr lang="de-DE" sz="3600" b="1" cap="none" spc="0" dirty="0">
              <a:ln w="0"/>
              <a:solidFill>
                <a:schemeClr val="tx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069B4C-EDD3-5B17-DCAC-C194261A9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473208"/>
            <a:ext cx="9905999" cy="4698992"/>
          </a:xfrm>
        </p:spPr>
        <p:txBody>
          <a:bodyPr>
            <a:normAutofit fontScale="70000" lnSpcReduction="20000"/>
          </a:bodyPr>
          <a:lstStyle/>
          <a:p>
            <a:pPr marL="457200" indent="-457200">
              <a:buFont typeface="+mj-lt"/>
              <a:buAutoNum type="alphaLcParenR" startAt="3"/>
            </a:pP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Installed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Required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Packages:</a:t>
            </a:r>
          </a:p>
          <a:p>
            <a:pPr marL="0" indent="0">
              <a:buNone/>
            </a:pP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Tested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Flask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Application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Locally</a:t>
            </a:r>
            <a:endParaRPr lang="de-DE" sz="2600" dirty="0">
              <a:solidFill>
                <a:srgbClr val="C7C8C9"/>
              </a:solidFill>
              <a:effectLst/>
              <a:latin typeface="Helvetica" pitchFamily="2" charset="0"/>
            </a:endParaRPr>
          </a:p>
          <a:p>
            <a:pPr marL="457200" indent="-457200">
              <a:buFont typeface="+mj-lt"/>
              <a:buAutoNum type="alphaLcParenR" startAt="4"/>
            </a:pP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Set Up and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used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ngrok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Installation and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authentification</a:t>
            </a:r>
            <a:endParaRPr lang="de-DE" sz="2600" dirty="0">
              <a:solidFill>
                <a:srgbClr val="C7C8C9"/>
              </a:solidFill>
              <a:effectLst/>
              <a:latin typeface="Helvetica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Exposed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local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Flask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app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 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to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internet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using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ngrok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,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which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provided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a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public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URL (e.g., </a:t>
            </a:r>
            <a:r>
              <a:rPr lang="de-DE" sz="2600" dirty="0">
                <a:solidFill>
                  <a:srgbClr val="E07E23"/>
                </a:solidFill>
                <a:effectLst/>
                <a:latin typeface="Helvetica" pitchFamily="2" charset="0"/>
                <a:hlinkClick r:id="rId2"/>
              </a:rPr>
              <a:t>http://xyz123.ngrok.io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This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public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URL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allowed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others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to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access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Flask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application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remotely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and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interact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with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model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by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uploading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images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for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predictions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.</a:t>
            </a:r>
          </a:p>
          <a:p>
            <a:pPr marL="457200" indent="-457200">
              <a:buFont typeface="+mj-lt"/>
              <a:buAutoNum type="alphaLcParenR" startAt="5"/>
            </a:pP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Enhanced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Application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Improved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application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by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displaying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class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labels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(e.g.,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airplane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,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dog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, etc.)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instead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of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class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numbers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Showed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the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prediction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probabilities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for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 all </a:t>
            </a:r>
            <a:r>
              <a:rPr lang="de-DE" sz="2600" dirty="0" err="1">
                <a:solidFill>
                  <a:srgbClr val="C7C8C9"/>
                </a:solidFill>
                <a:effectLst/>
                <a:latin typeface="Helvetica" pitchFamily="2" charset="0"/>
              </a:rPr>
              <a:t>classes</a:t>
            </a:r>
            <a:r>
              <a:rPr lang="de-DE" sz="2600" dirty="0">
                <a:solidFill>
                  <a:srgbClr val="C7C8C9"/>
                </a:solidFill>
                <a:effectLst/>
                <a:latin typeface="Helvetica" pitchFamily="2" charset="0"/>
              </a:rPr>
              <a:t>.</a:t>
            </a:r>
          </a:p>
          <a:p>
            <a:endParaRPr lang="de-DE" b="1" dirty="0">
              <a:solidFill>
                <a:srgbClr val="C7C8C9"/>
              </a:solidFill>
              <a:effectLst/>
              <a:latin typeface="Helvetica" pitchFamily="2" charset="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5454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7A68A3-1631-4D60-B118-FD2714E24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663544E2-0D54-8EC6-FBA6-F529FB42C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E43FA2-64FB-B419-44BD-F5C126E38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4E0C6B-566A-F67B-DC5F-23F3E3A1D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9</a:t>
            </a:fld>
            <a:endParaRPr lang="en-US"/>
          </a:p>
        </p:txBody>
      </p:sp>
      <p:pic>
        <p:nvPicPr>
          <p:cNvPr id="2" name="flask_demo">
            <a:hlinkClick r:id="" action="ppaction://media"/>
            <a:extLst>
              <a:ext uri="{FF2B5EF4-FFF2-40B4-BE49-F238E27FC236}">
                <a16:creationId xmlns:a16="http://schemas.microsoft.com/office/drawing/2014/main" id="{6937E732-BCBD-2113-DCB6-0F3CE38E84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635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69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638</Words>
  <Application>Microsoft Macintosh PowerPoint</Application>
  <PresentationFormat>Breitbild</PresentationFormat>
  <Paragraphs>82</Paragraphs>
  <Slides>12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-apple-system</vt:lpstr>
      <vt:lpstr>Aptos</vt:lpstr>
      <vt:lpstr>Arial</vt:lpstr>
      <vt:lpstr>Helvetica</vt:lpstr>
      <vt:lpstr>Walbaum Display</vt:lpstr>
      <vt:lpstr>RegattaVTI</vt:lpstr>
      <vt:lpstr>Deep Learning: Image Classification with CNN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Deep Learning: Image Classification with CNN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 Nuss</dc:creator>
  <cp:lastModifiedBy>Julia Nuss</cp:lastModifiedBy>
  <cp:revision>3</cp:revision>
  <dcterms:created xsi:type="dcterms:W3CDTF">2024-10-16T15:31:02Z</dcterms:created>
  <dcterms:modified xsi:type="dcterms:W3CDTF">2024-10-18T10:15:26Z</dcterms:modified>
</cp:coreProperties>
</file>

<file path=docProps/thumbnail.jpeg>
</file>